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6" roundtripDataSignature="AMtx7miC7Z5Jj4snSLg4RY7Twj1bHLHKM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5" name="Google Shape;15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2ab0847387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3" name="Google Shape;163;g2ab0847387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b37eab12db_1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0" name="Google Shape;90;g2b37eab12db_1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8" name="Google Shape;9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7" name="Google Shape;10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5" name="Google Shape;11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1" name="Google Shape;131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9" name="Google Shape;139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2b37eab12db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7" name="Google Shape;147;g2b37eab12db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0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1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3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3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5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5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5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5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5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8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8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9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9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detech.cloud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mailto:https://www.expoworld.cloud/en/about-us/library/" TargetMode="External"/><Relationship Id="rId4" Type="http://schemas.openxmlformats.org/officeDocument/2006/relationships/hyperlink" Target="mailto:videos@tradetech.cloud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384313" y="2509812"/>
            <a:ext cx="11237416" cy="2782957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2700" cap="flat" cmpd="sng">
            <a:solidFill>
              <a:srgbClr val="54813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384313" y="2509812"/>
            <a:ext cx="11237416" cy="27457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360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C6A24"/>
              </a:buClr>
              <a:buSzPts val="6600"/>
              <a:buNone/>
            </a:pPr>
            <a:r>
              <a:rPr lang="it-IT" sz="4800" b="1">
                <a:solidFill>
                  <a:schemeClr val="dk1"/>
                </a:solidFill>
              </a:rPr>
              <a:t>The Case for Virtual Trade Missions</a:t>
            </a:r>
            <a:endParaRPr sz="4800" b="1">
              <a:solidFill>
                <a:schemeClr val="dk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r>
              <a:rPr lang="it-IT" sz="2800" b="1">
                <a:latin typeface="Calibri"/>
                <a:ea typeface="Calibri"/>
                <a:cs typeface="Calibri"/>
                <a:sym typeface="Calibri"/>
              </a:rPr>
              <a:t>How to Promote International Trade Opportunities</a:t>
            </a:r>
            <a:r>
              <a:rPr lang="it-IT" sz="2800" b="1"/>
              <a:t> to a Wider Audience</a:t>
            </a:r>
            <a:endParaRPr/>
          </a:p>
        </p:txBody>
      </p:sp>
      <p:pic>
        <p:nvPicPr>
          <p:cNvPr id="86" name="Google Shape;86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4313" y="314416"/>
            <a:ext cx="5711687" cy="163931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"/>
          <p:cNvSpPr txBox="1"/>
          <p:nvPr/>
        </p:nvSpPr>
        <p:spPr>
          <a:xfrm>
            <a:off x="384313" y="5899355"/>
            <a:ext cx="2344139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January, 2024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9"/>
          <p:cNvSpPr/>
          <p:nvPr/>
        </p:nvSpPr>
        <p:spPr>
          <a:xfrm>
            <a:off x="204019" y="162231"/>
            <a:ext cx="11783962" cy="6533537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2700" cap="flat" cmpd="sng">
            <a:solidFill>
              <a:srgbClr val="54813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8" name="Google Shape;158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4179" y="453043"/>
            <a:ext cx="1035057" cy="933306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9"/>
          <p:cNvSpPr txBox="1"/>
          <p:nvPr/>
        </p:nvSpPr>
        <p:spPr>
          <a:xfrm>
            <a:off x="1784555" y="596530"/>
            <a:ext cx="97734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Virtual Trade Missions</a:t>
            </a:r>
            <a:r>
              <a:rPr lang="it-IT" sz="3600" b="1">
                <a:latin typeface="Calibri"/>
                <a:ea typeface="Calibri"/>
                <a:cs typeface="Calibri"/>
                <a:sym typeface="Calibri"/>
              </a:rPr>
              <a:t>: Conclusions</a:t>
            </a:r>
            <a:endParaRPr sz="36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9"/>
          <p:cNvSpPr txBox="1"/>
          <p:nvPr/>
        </p:nvSpPr>
        <p:spPr>
          <a:xfrm>
            <a:off x="516194" y="1519084"/>
            <a:ext cx="11282400" cy="461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Virtual Trade Missions:</a:t>
            </a:r>
            <a:endParaRPr sz="28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Char char="●"/>
            </a:pPr>
            <a:r>
              <a:rPr lang="it-IT" sz="2800"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it-IT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llow SMEs to assess opportunities in a new market</a:t>
            </a:r>
            <a:r>
              <a:rPr lang="it-IT" sz="2800">
                <a:latin typeface="Calibri"/>
                <a:ea typeface="Calibri"/>
                <a:cs typeface="Calibri"/>
                <a:sym typeface="Calibri"/>
              </a:rPr>
              <a:t>; without going there.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Char char="●"/>
            </a:pPr>
            <a:r>
              <a:rPr lang="it-IT" sz="2800">
                <a:latin typeface="Calibri"/>
                <a:ea typeface="Calibri"/>
                <a:cs typeface="Calibri"/>
                <a:sym typeface="Calibri"/>
              </a:rPr>
              <a:t>Provide direct contacts with potential partners.</a:t>
            </a:r>
            <a:endParaRPr sz="28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●"/>
            </a:pPr>
            <a:r>
              <a:rPr lang="it-IT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Support and complement Physical Trade Missions.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●"/>
            </a:pPr>
            <a:r>
              <a:rPr lang="it-IT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completely replace the need for Physical Trade Missions where trade is not in physical goods.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 b="1">
                <a:latin typeface="Calibri"/>
                <a:ea typeface="Calibri"/>
                <a:cs typeface="Calibri"/>
                <a:sym typeface="Calibri"/>
              </a:rPr>
              <a:t>Conclusion:</a:t>
            </a:r>
            <a:r>
              <a:rPr lang="it-IT" sz="2800">
                <a:latin typeface="Calibri"/>
                <a:ea typeface="Calibri"/>
                <a:cs typeface="Calibri"/>
                <a:sym typeface="Calibri"/>
              </a:rPr>
              <a:t> Virtual Trade Missions represent the lowest direct entry cost solution for new markets. </a:t>
            </a:r>
            <a:endParaRPr sz="2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ab08473878_0_0"/>
          <p:cNvSpPr/>
          <p:nvPr/>
        </p:nvSpPr>
        <p:spPr>
          <a:xfrm>
            <a:off x="188250" y="2199895"/>
            <a:ext cx="11619440" cy="3052827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2700" cap="flat" cmpd="sng">
            <a:solidFill>
              <a:srgbClr val="54813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g2ab08473878_0_0"/>
          <p:cNvSpPr txBox="1">
            <a:spLocks noGrp="1"/>
          </p:cNvSpPr>
          <p:nvPr>
            <p:ph type="subTitle" idx="1"/>
          </p:nvPr>
        </p:nvSpPr>
        <p:spPr>
          <a:xfrm>
            <a:off x="188250" y="5273493"/>
            <a:ext cx="11619440" cy="12700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6000"/>
              <a:buNone/>
            </a:pPr>
            <a:r>
              <a:rPr lang="it-IT" sz="2800" dirty="0" err="1">
                <a:solidFill>
                  <a:srgbClr val="EC6A24"/>
                </a:solidFill>
              </a:rPr>
              <a:t>Visit</a:t>
            </a:r>
            <a:r>
              <a:rPr lang="it-IT" sz="2800" dirty="0">
                <a:solidFill>
                  <a:srgbClr val="EC6A24"/>
                </a:solidFill>
              </a:rPr>
              <a:t> </a:t>
            </a:r>
            <a:r>
              <a:rPr lang="it-IT" sz="2800" dirty="0" err="1">
                <a:solidFill>
                  <a:srgbClr val="EC6A24"/>
                </a:solidFill>
              </a:rPr>
              <a:t>us</a:t>
            </a:r>
            <a:r>
              <a:rPr lang="it-IT" sz="2800" dirty="0">
                <a:solidFill>
                  <a:srgbClr val="EC6A24"/>
                </a:solidFill>
              </a:rPr>
              <a:t> </a:t>
            </a:r>
            <a:r>
              <a:rPr lang="it-IT" sz="2800" dirty="0" err="1">
                <a:solidFill>
                  <a:srgbClr val="EC6A24"/>
                </a:solidFill>
              </a:rPr>
              <a:t>at</a:t>
            </a:r>
            <a:r>
              <a:rPr lang="it-IT" sz="2800" dirty="0">
                <a:solidFill>
                  <a:srgbClr val="EC6A24"/>
                </a:solidFill>
              </a:rPr>
              <a:t>: </a:t>
            </a:r>
            <a:r>
              <a:rPr lang="it-IT" sz="2800" u="sng" dirty="0">
                <a:solidFill>
                  <a:srgbClr val="26296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https://www.tradetech.cloud</a:t>
            </a:r>
            <a:r>
              <a:rPr lang="it-IT" sz="2800" u="sng" dirty="0">
                <a:solidFill>
                  <a:srgbClr val="26296C"/>
                </a:solidFill>
              </a:rPr>
              <a:t> </a:t>
            </a:r>
            <a:r>
              <a:rPr lang="it-IT" sz="2800" dirty="0">
                <a:solidFill>
                  <a:srgbClr val="EC6A24"/>
                </a:solidFill>
              </a:rPr>
              <a:t>or email </a:t>
            </a:r>
            <a:r>
              <a:rPr lang="it-IT" sz="2800" dirty="0" err="1">
                <a:solidFill>
                  <a:srgbClr val="EC6A24"/>
                </a:solidFill>
              </a:rPr>
              <a:t>us</a:t>
            </a:r>
            <a:r>
              <a:rPr lang="it-IT" sz="2800" dirty="0">
                <a:solidFill>
                  <a:srgbClr val="EC6A24"/>
                </a:solidFill>
              </a:rPr>
              <a:t>: </a:t>
            </a:r>
            <a:r>
              <a:rPr lang="it-IT" sz="2800" u="sng" dirty="0" err="1">
                <a:solidFill>
                  <a:srgbClr val="26296C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videos@tradetech.cloud</a:t>
            </a:r>
            <a:endParaRPr lang="it-IT" sz="2800" u="sng" dirty="0">
              <a:solidFill>
                <a:srgbClr val="26296C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6000"/>
              <a:buNone/>
            </a:pPr>
            <a:r>
              <a:rPr lang="it-IT" sz="2800" dirty="0">
                <a:solidFill>
                  <a:srgbClr val="EC6A24"/>
                </a:solidFill>
              </a:rPr>
              <a:t>PowerPoint Slide: </a:t>
            </a:r>
            <a:r>
              <a:rPr lang="it-IT" sz="2800" dirty="0">
                <a:solidFill>
                  <a:srgbClr val="EC6A24"/>
                </a:solidFill>
                <a:hlinkClick r:id="rId5"/>
              </a:rPr>
              <a:t>https://www.expoworld.cloud/en/about-us/library/</a:t>
            </a:r>
            <a:endParaRPr lang="it-IT" sz="2800" dirty="0">
              <a:solidFill>
                <a:srgbClr val="EC6A24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6000"/>
              <a:buNone/>
            </a:pPr>
            <a:endParaRPr sz="2800" u="sng" dirty="0">
              <a:solidFill>
                <a:srgbClr val="26296C"/>
              </a:solidFill>
            </a:endParaRPr>
          </a:p>
        </p:txBody>
      </p:sp>
      <p:pic>
        <p:nvPicPr>
          <p:cNvPr id="167" name="Google Shape;167;g2ab08473878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84313" y="314416"/>
            <a:ext cx="5711690" cy="1639309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g2ab08473878_0_0"/>
          <p:cNvSpPr txBox="1"/>
          <p:nvPr/>
        </p:nvSpPr>
        <p:spPr>
          <a:xfrm>
            <a:off x="384309" y="3127881"/>
            <a:ext cx="11148929" cy="16393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C6A24"/>
              </a:buClr>
              <a:buSzPts val="6600"/>
              <a:buFont typeface="Arial"/>
              <a:buNone/>
            </a:pPr>
            <a:r>
              <a:rPr lang="it-IT" sz="4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Case for Virtual Trade Missions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it-IT" sz="2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How to Promote International Trade Opportunities to a Wider Audience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endParaRPr sz="4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g2ab08473878_0_0"/>
          <p:cNvSpPr txBox="1"/>
          <p:nvPr/>
        </p:nvSpPr>
        <p:spPr>
          <a:xfrm>
            <a:off x="384310" y="2381873"/>
            <a:ext cx="5711690" cy="861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Thanks for watching: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b37eab12db_1_8"/>
          <p:cNvSpPr/>
          <p:nvPr/>
        </p:nvSpPr>
        <p:spPr>
          <a:xfrm>
            <a:off x="206477" y="191729"/>
            <a:ext cx="11784000" cy="65334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2700" cap="flat" cmpd="sng">
            <a:solidFill>
              <a:srgbClr val="54813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3" name="Google Shape;93;g2b37eab12db_1_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4179" y="453043"/>
            <a:ext cx="1035056" cy="933303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g2b37eab12db_1_8"/>
          <p:cNvSpPr txBox="1"/>
          <p:nvPr/>
        </p:nvSpPr>
        <p:spPr>
          <a:xfrm>
            <a:off x="1784555" y="596530"/>
            <a:ext cx="95154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600" b="1">
                <a:latin typeface="Calibri"/>
                <a:ea typeface="Calibri"/>
                <a:cs typeface="Calibri"/>
                <a:sym typeface="Calibri"/>
              </a:rPr>
              <a:t>The Case for Virtual Trade Missions - Agenda</a:t>
            </a:r>
            <a:endParaRPr/>
          </a:p>
        </p:txBody>
      </p:sp>
      <p:sp>
        <p:nvSpPr>
          <p:cNvPr id="95" name="Google Shape;95;g2b37eab12db_1_8"/>
          <p:cNvSpPr txBox="1"/>
          <p:nvPr/>
        </p:nvSpPr>
        <p:spPr>
          <a:xfrm>
            <a:off x="351453" y="2119375"/>
            <a:ext cx="11489100" cy="26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9715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it-IT" sz="2800" b="1">
                <a:latin typeface="Calibri"/>
                <a:ea typeface="Calibri"/>
                <a:cs typeface="Calibri"/>
                <a:sym typeface="Calibri"/>
              </a:rPr>
              <a:t>The Goals of a Trade Mission</a:t>
            </a:r>
            <a:endParaRPr sz="2800" b="1">
              <a:latin typeface="Calibri"/>
              <a:ea typeface="Calibri"/>
              <a:cs typeface="Calibri"/>
              <a:sym typeface="Calibri"/>
            </a:endParaRPr>
          </a:p>
          <a:p>
            <a:pPr marL="9715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AutoNum type="arabicPeriod"/>
            </a:pPr>
            <a:r>
              <a:rPr lang="it-IT" sz="2800" b="1">
                <a:latin typeface="Calibri"/>
                <a:ea typeface="Calibri"/>
                <a:cs typeface="Calibri"/>
                <a:sym typeface="Calibri"/>
              </a:rPr>
              <a:t>The Advantages of Virtual Trade Missions</a:t>
            </a:r>
            <a:endParaRPr sz="2800" b="1">
              <a:latin typeface="Calibri"/>
              <a:ea typeface="Calibri"/>
              <a:cs typeface="Calibri"/>
              <a:sym typeface="Calibri"/>
            </a:endParaRPr>
          </a:p>
          <a:p>
            <a:pPr marL="9715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AutoNum type="arabicPeriod"/>
            </a:pPr>
            <a:r>
              <a:rPr lang="it-IT" sz="2800" b="1">
                <a:latin typeface="Calibri"/>
                <a:ea typeface="Calibri"/>
                <a:cs typeface="Calibri"/>
                <a:sym typeface="Calibri"/>
              </a:rPr>
              <a:t>Physical Trade Mission Benefits</a:t>
            </a:r>
            <a:endParaRPr sz="2800" b="1">
              <a:latin typeface="Calibri"/>
              <a:ea typeface="Calibri"/>
              <a:cs typeface="Calibri"/>
              <a:sym typeface="Calibri"/>
            </a:endParaRPr>
          </a:p>
          <a:p>
            <a:pPr marL="9715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AutoNum type="arabicPeriod"/>
            </a:pPr>
            <a:r>
              <a:rPr lang="it-IT" sz="2800" b="1">
                <a:latin typeface="Calibri"/>
                <a:ea typeface="Calibri"/>
                <a:cs typeface="Calibri"/>
                <a:sym typeface="Calibri"/>
              </a:rPr>
              <a:t>Virtual Trade Missions - The Key Success Factors</a:t>
            </a:r>
            <a:endParaRPr sz="2800" b="1">
              <a:latin typeface="Calibri"/>
              <a:ea typeface="Calibri"/>
              <a:cs typeface="Calibri"/>
              <a:sym typeface="Calibri"/>
            </a:endParaRPr>
          </a:p>
          <a:p>
            <a:pPr marL="9715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AutoNum type="arabicPeriod"/>
            </a:pPr>
            <a:r>
              <a:rPr lang="it-IT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Why are there not more Virtual Trade Missions?</a:t>
            </a:r>
            <a:endParaRPr sz="2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715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AutoNum type="arabicPeriod"/>
            </a:pPr>
            <a:r>
              <a:rPr lang="it-IT" sz="2800" b="1">
                <a:latin typeface="Calibri"/>
                <a:ea typeface="Calibri"/>
                <a:cs typeface="Calibri"/>
                <a:sym typeface="Calibri"/>
              </a:rPr>
              <a:t>Conclusions</a:t>
            </a:r>
            <a:endParaRPr sz="2800" b="1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"/>
          <p:cNvSpPr/>
          <p:nvPr/>
        </p:nvSpPr>
        <p:spPr>
          <a:xfrm>
            <a:off x="206477" y="191729"/>
            <a:ext cx="11783962" cy="6533537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2700" cap="flat" cmpd="sng">
            <a:solidFill>
              <a:srgbClr val="54813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1" name="Google Shape;101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4179" y="453043"/>
            <a:ext cx="1035057" cy="933306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2"/>
          <p:cNvSpPr txBox="1"/>
          <p:nvPr/>
        </p:nvSpPr>
        <p:spPr>
          <a:xfrm>
            <a:off x="1784555" y="596530"/>
            <a:ext cx="951537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Goals of a Trade Mission</a:t>
            </a:r>
            <a:endParaRPr/>
          </a:p>
        </p:txBody>
      </p:sp>
      <p:sp>
        <p:nvSpPr>
          <p:cNvPr id="103" name="Google Shape;103;p2"/>
          <p:cNvSpPr txBox="1"/>
          <p:nvPr/>
        </p:nvSpPr>
        <p:spPr>
          <a:xfrm>
            <a:off x="634179" y="1900054"/>
            <a:ext cx="11282516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Ultimate Goal: </a:t>
            </a:r>
            <a:r>
              <a:rPr lang="it-IT" sz="4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 increase in bilateral trade.</a:t>
            </a:r>
            <a:endParaRPr sz="4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2"/>
          <p:cNvSpPr txBox="1"/>
          <p:nvPr/>
        </p:nvSpPr>
        <p:spPr>
          <a:xfrm>
            <a:off x="351503" y="2931425"/>
            <a:ext cx="11488994" cy="2246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This is achieved through: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71550" marR="0" lvl="0" indent="-336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715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it-IT" sz="2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Business Matching: </a:t>
            </a:r>
            <a:r>
              <a:rPr lang="it-IT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Introducing potential trading parties to each other</a:t>
            </a:r>
            <a:endParaRPr/>
          </a:p>
          <a:p>
            <a:pPr marL="9715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it-IT" sz="2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Provision of Information and Support Services: </a:t>
            </a:r>
            <a:r>
              <a:rPr lang="it-IT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resources to help these trading parties deal with any barriers to trade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"/>
          <p:cNvSpPr/>
          <p:nvPr/>
        </p:nvSpPr>
        <p:spPr>
          <a:xfrm>
            <a:off x="206477" y="191729"/>
            <a:ext cx="11783962" cy="6533537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2700" cap="flat" cmpd="sng">
            <a:solidFill>
              <a:srgbClr val="54813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0" name="Google Shape;110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4179" y="453043"/>
            <a:ext cx="1035057" cy="933306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3"/>
          <p:cNvSpPr txBox="1"/>
          <p:nvPr/>
        </p:nvSpPr>
        <p:spPr>
          <a:xfrm>
            <a:off x="1784555" y="596530"/>
            <a:ext cx="95154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Business Matching</a:t>
            </a:r>
            <a:endParaRPr/>
          </a:p>
        </p:txBody>
      </p:sp>
      <p:sp>
        <p:nvSpPr>
          <p:cNvPr id="112" name="Google Shape;112;p3"/>
          <p:cNvSpPr txBox="1"/>
          <p:nvPr/>
        </p:nvSpPr>
        <p:spPr>
          <a:xfrm>
            <a:off x="351503" y="1791150"/>
            <a:ext cx="11489100" cy="397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Business Matching </a:t>
            </a:r>
            <a:r>
              <a:rPr lang="it-IT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is achieved in a number of ways:</a:t>
            </a:r>
            <a:endParaRPr/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715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it-IT" sz="2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Stand Visits: </a:t>
            </a:r>
            <a:r>
              <a:rPr lang="it-IT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Plenty of opportunity to visit interesting companies.</a:t>
            </a:r>
            <a:endParaRPr/>
          </a:p>
          <a:p>
            <a:pPr marL="9715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it-IT" sz="2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Presentations: </a:t>
            </a:r>
            <a:r>
              <a:rPr lang="it-IT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During the presentations, there is the opportunity to chat directly with other participants.</a:t>
            </a:r>
            <a:endParaRPr/>
          </a:p>
          <a:p>
            <a:pPr marL="9715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it-IT" sz="2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Workshops: </a:t>
            </a:r>
            <a:r>
              <a:rPr lang="it-IT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Usually hosted by Sponsors, they bring together companies with similar interests to discuss topics of specific interest.</a:t>
            </a:r>
            <a:endParaRPr/>
          </a:p>
          <a:p>
            <a:pPr marL="9715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it-IT" sz="2800" b="1"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lang="it-IT" sz="2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ne-to-one introductions:</a:t>
            </a:r>
            <a:r>
              <a:rPr lang="it-IT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The platform initiates introductions based on interest criteria registered by participants.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4"/>
          <p:cNvSpPr/>
          <p:nvPr/>
        </p:nvSpPr>
        <p:spPr>
          <a:xfrm>
            <a:off x="206477" y="191729"/>
            <a:ext cx="11783962" cy="6533537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2700" cap="flat" cmpd="sng">
            <a:solidFill>
              <a:srgbClr val="54813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8" name="Google Shape;118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4179" y="453043"/>
            <a:ext cx="1035057" cy="933306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4"/>
          <p:cNvSpPr txBox="1"/>
          <p:nvPr/>
        </p:nvSpPr>
        <p:spPr>
          <a:xfrm>
            <a:off x="1784555" y="596530"/>
            <a:ext cx="95154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Information &amp; Support Services</a:t>
            </a:r>
            <a:endParaRPr/>
          </a:p>
        </p:txBody>
      </p:sp>
      <p:sp>
        <p:nvSpPr>
          <p:cNvPr id="120" name="Google Shape;120;p4"/>
          <p:cNvSpPr txBox="1"/>
          <p:nvPr/>
        </p:nvSpPr>
        <p:spPr>
          <a:xfrm>
            <a:off x="398206" y="1799303"/>
            <a:ext cx="11282517" cy="3539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54013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Relevant Information and Support Services are provided via: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00113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it-IT" sz="2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Helpdesk - </a:t>
            </a:r>
            <a:r>
              <a:rPr lang="it-IT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both for technical and operational questions.</a:t>
            </a:r>
            <a:endParaRPr/>
          </a:p>
          <a:p>
            <a:pPr marL="900113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it-IT" sz="2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Presentations - </a:t>
            </a:r>
            <a:r>
              <a:rPr lang="it-IT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these should be primarily informative</a:t>
            </a:r>
            <a:endParaRPr/>
          </a:p>
          <a:p>
            <a:pPr marL="900113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it-IT" sz="2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Q&amp;As</a:t>
            </a:r>
            <a:r>
              <a:rPr lang="it-IT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- during presentations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00113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it-IT" sz="2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Workshops - </a:t>
            </a:r>
            <a:r>
              <a:rPr lang="it-IT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Topics of concern e.g. tariffs, tax, documentation etc.</a:t>
            </a:r>
            <a:endParaRPr/>
          </a:p>
          <a:p>
            <a:pPr marL="900113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it-IT" sz="2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Stand Visits - </a:t>
            </a:r>
            <a:r>
              <a:rPr lang="it-IT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Support service providers, as well as potential partners</a:t>
            </a:r>
            <a:endParaRPr/>
          </a:p>
          <a:p>
            <a:pPr marL="900113" marR="0" lvl="0" indent="-336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6"/>
          <p:cNvSpPr/>
          <p:nvPr/>
        </p:nvSpPr>
        <p:spPr>
          <a:xfrm>
            <a:off x="206477" y="191729"/>
            <a:ext cx="11783962" cy="6533537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2700" cap="flat" cmpd="sng">
            <a:solidFill>
              <a:srgbClr val="54813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6" name="Google Shape;126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4179" y="453043"/>
            <a:ext cx="1035057" cy="933306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6"/>
          <p:cNvSpPr txBox="1"/>
          <p:nvPr/>
        </p:nvSpPr>
        <p:spPr>
          <a:xfrm>
            <a:off x="1784555" y="596530"/>
            <a:ext cx="95274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600" b="1">
                <a:latin typeface="Calibri"/>
                <a:ea typeface="Calibri"/>
                <a:cs typeface="Calibri"/>
                <a:sym typeface="Calibri"/>
              </a:rPr>
              <a:t>Specific </a:t>
            </a:r>
            <a:r>
              <a:rPr lang="it-IT" sz="3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Advantages of Virtual Trade Missions</a:t>
            </a:r>
            <a:endParaRPr/>
          </a:p>
        </p:txBody>
      </p:sp>
      <p:sp>
        <p:nvSpPr>
          <p:cNvPr id="128" name="Google Shape;128;p6"/>
          <p:cNvSpPr txBox="1"/>
          <p:nvPr/>
        </p:nvSpPr>
        <p:spPr>
          <a:xfrm>
            <a:off x="454742" y="1647662"/>
            <a:ext cx="11282400" cy="461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For Participants:</a:t>
            </a:r>
            <a:endParaRPr/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715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it-IT" sz="2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Cost</a:t>
            </a:r>
            <a:r>
              <a:rPr lang="it-IT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 They are much </a:t>
            </a:r>
            <a:r>
              <a:rPr lang="it-IT" sz="2800">
                <a:latin typeface="Calibri"/>
                <a:ea typeface="Calibri"/>
                <a:cs typeface="Calibri"/>
                <a:sym typeface="Calibri"/>
              </a:rPr>
              <a:t>less expensive</a:t>
            </a:r>
            <a:r>
              <a:rPr lang="it-IT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to hold, organise, and exhibit</a:t>
            </a:r>
            <a:endParaRPr/>
          </a:p>
          <a:p>
            <a:pPr marL="9715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it-IT" sz="2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Ease of Access</a:t>
            </a:r>
            <a:r>
              <a:rPr lang="it-IT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 Nobody has to travel anywhere</a:t>
            </a:r>
            <a:endParaRPr/>
          </a:p>
          <a:p>
            <a:pPr marL="9715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it-IT" sz="2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More one-to-one meetings</a:t>
            </a:r>
            <a:r>
              <a:rPr lang="it-IT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 They are very time efficient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>
              <a:latin typeface="Calibri"/>
              <a:ea typeface="Calibri"/>
              <a:cs typeface="Calibri"/>
              <a:sym typeface="Calibri"/>
            </a:endParaRPr>
          </a:p>
          <a:p>
            <a:pPr marL="971550" marR="0" lvl="0" indent="-425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For Organisers:</a:t>
            </a:r>
            <a:endParaRPr/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715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it-IT" sz="2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Flexibility of Location</a:t>
            </a:r>
            <a:r>
              <a:rPr lang="it-IT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 They can cater for any number of participants</a:t>
            </a:r>
            <a:endParaRPr/>
          </a:p>
          <a:p>
            <a:pPr marL="9715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it-IT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Pre-Recorded Presentations:</a:t>
            </a:r>
            <a:r>
              <a:rPr lang="it-IT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More time control; multiple languages</a:t>
            </a:r>
            <a:endParaRPr sz="2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715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it-IT" sz="2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Event Statistics: </a:t>
            </a:r>
            <a:r>
              <a:rPr lang="it-IT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Provide unique insights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3"/>
          <p:cNvSpPr/>
          <p:nvPr/>
        </p:nvSpPr>
        <p:spPr>
          <a:xfrm>
            <a:off x="204019" y="162231"/>
            <a:ext cx="11783962" cy="648929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2700" cap="flat" cmpd="sng">
            <a:solidFill>
              <a:srgbClr val="54813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4" name="Google Shape;134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4179" y="453043"/>
            <a:ext cx="1035057" cy="933306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23"/>
          <p:cNvSpPr txBox="1"/>
          <p:nvPr/>
        </p:nvSpPr>
        <p:spPr>
          <a:xfrm>
            <a:off x="1784555" y="596530"/>
            <a:ext cx="977326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Virtual Trade Missions – The Key Success Factors</a:t>
            </a:r>
            <a:endParaRPr sz="36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23"/>
          <p:cNvSpPr txBox="1"/>
          <p:nvPr/>
        </p:nvSpPr>
        <p:spPr>
          <a:xfrm>
            <a:off x="516194" y="1519084"/>
            <a:ext cx="11282400" cy="489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 with any event, preparation, organisation and follow up are key requirements for success. However, it is also necessary that:</a:t>
            </a:r>
            <a:endParaRPr/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it-IT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2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Pricing</a:t>
            </a:r>
            <a:r>
              <a:rPr lang="it-IT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reflects the much lower costs of a virtual trade mission</a:t>
            </a:r>
            <a:endParaRPr/>
          </a:p>
          <a:p>
            <a:pPr marL="457200" marR="0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it-IT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2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Simple Configuration &amp; Ease of Navigation</a:t>
            </a:r>
            <a:endParaRPr/>
          </a:p>
          <a:p>
            <a:pPr marL="457200" marR="0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it-IT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2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Minimum bandwidth </a:t>
            </a:r>
            <a:r>
              <a:rPr lang="it-IT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requirements are not excessive</a:t>
            </a:r>
            <a:endParaRPr/>
          </a:p>
          <a:p>
            <a:pPr marL="457200" marR="0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it-IT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2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Presentations</a:t>
            </a:r>
            <a:r>
              <a:rPr lang="it-IT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are short and to the point</a:t>
            </a:r>
            <a:endParaRPr/>
          </a:p>
          <a:p>
            <a:pPr marL="457200" marR="0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it-IT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2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Participant direct involvement </a:t>
            </a:r>
            <a:r>
              <a:rPr lang="it-IT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is heavily promoted</a:t>
            </a:r>
            <a:endParaRPr/>
          </a:p>
          <a:p>
            <a:pPr marL="457200" marR="0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it-IT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2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Follow on Support Services </a:t>
            </a:r>
            <a:r>
              <a:rPr lang="it-IT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are available to participants</a:t>
            </a:r>
            <a:endParaRPr/>
          </a:p>
          <a:p>
            <a:pPr marL="457200" marR="0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it-IT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2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You Measure and Evaluate Results</a:t>
            </a:r>
            <a:endParaRPr/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2"/>
          <p:cNvSpPr/>
          <p:nvPr/>
        </p:nvSpPr>
        <p:spPr>
          <a:xfrm>
            <a:off x="206477" y="191729"/>
            <a:ext cx="11783962" cy="6533537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2700" cap="flat" cmpd="sng">
            <a:solidFill>
              <a:srgbClr val="54813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2" name="Google Shape;142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4179" y="453043"/>
            <a:ext cx="1035057" cy="933306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22"/>
          <p:cNvSpPr txBox="1"/>
          <p:nvPr/>
        </p:nvSpPr>
        <p:spPr>
          <a:xfrm>
            <a:off x="1784555" y="596530"/>
            <a:ext cx="95274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600" b="1">
                <a:latin typeface="Calibri"/>
                <a:ea typeface="Calibri"/>
                <a:cs typeface="Calibri"/>
                <a:sym typeface="Calibri"/>
              </a:rPr>
              <a:t>Physical</a:t>
            </a:r>
            <a:r>
              <a:rPr lang="it-IT" sz="3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Trade Mission </a:t>
            </a:r>
            <a:r>
              <a:rPr lang="it-IT" sz="3600" b="1"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lang="it-IT" sz="3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enefits</a:t>
            </a:r>
            <a:endParaRPr/>
          </a:p>
        </p:txBody>
      </p:sp>
      <p:sp>
        <p:nvSpPr>
          <p:cNvPr id="144" name="Google Shape;144;p22"/>
          <p:cNvSpPr txBox="1"/>
          <p:nvPr/>
        </p:nvSpPr>
        <p:spPr>
          <a:xfrm>
            <a:off x="516194" y="1519084"/>
            <a:ext cx="11282400" cy="461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69989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Benefits of Physical Site Visits or Trade Missions are to</a:t>
            </a:r>
            <a:r>
              <a:rPr lang="it-IT" sz="280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/>
          </a:p>
          <a:p>
            <a:pPr marL="269989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715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it-IT" sz="2800">
                <a:latin typeface="Calibri"/>
                <a:ea typeface="Calibri"/>
                <a:cs typeface="Calibri"/>
                <a:sym typeface="Calibri"/>
              </a:rPr>
              <a:t>Assess</a:t>
            </a:r>
            <a:r>
              <a:rPr lang="it-IT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a potential counterparty’s operational facilities</a:t>
            </a:r>
            <a:endParaRPr/>
          </a:p>
          <a:p>
            <a:pPr marL="9715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it-IT" sz="2800"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lang="it-IT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ngage in local discussions and negotiations</a:t>
            </a:r>
            <a:endParaRPr/>
          </a:p>
          <a:p>
            <a:pPr marL="9715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it-IT" sz="2800"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it-IT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ssess the local market in general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715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it-IT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Create stronger personal bonds i.e. “trust”</a:t>
            </a:r>
            <a:endParaRPr/>
          </a:p>
          <a:p>
            <a:pPr marL="971550" marR="0" lvl="0" indent="-425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>
                <a:latin typeface="Calibri"/>
                <a:ea typeface="Calibri"/>
                <a:cs typeface="Calibri"/>
                <a:sym typeface="Calibri"/>
              </a:rPr>
              <a:t>However, these are</a:t>
            </a:r>
            <a:r>
              <a:rPr lang="it-IT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far more effective if preceded by a Virtual Trade Mission. Th</a:t>
            </a:r>
            <a:r>
              <a:rPr lang="it-IT" sz="2800">
                <a:latin typeface="Calibri"/>
                <a:ea typeface="Calibri"/>
                <a:cs typeface="Calibri"/>
                <a:sym typeface="Calibri"/>
              </a:rPr>
              <a:t>is allows the Physical Visit to focus on closing deals.</a:t>
            </a:r>
            <a:endParaRPr sz="28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>
                <a:latin typeface="Calibri"/>
                <a:ea typeface="Calibri"/>
                <a:cs typeface="Calibri"/>
                <a:sym typeface="Calibri"/>
              </a:rPr>
              <a:t>Furthermore, if it is not necessary to physically meet, then the Virtual Trade Mission can be successful on its own without a follow-on Physical Visit.</a:t>
            </a:r>
            <a:endParaRPr sz="2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b37eab12db_1_0"/>
          <p:cNvSpPr/>
          <p:nvPr/>
        </p:nvSpPr>
        <p:spPr>
          <a:xfrm>
            <a:off x="204025" y="162225"/>
            <a:ext cx="11784000" cy="65286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2700" cap="flat" cmpd="sng">
            <a:solidFill>
              <a:srgbClr val="54813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0" name="Google Shape;150;g2b37eab12db_1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4179" y="453043"/>
            <a:ext cx="1035056" cy="933303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g2b37eab12db_1_0"/>
          <p:cNvSpPr txBox="1"/>
          <p:nvPr/>
        </p:nvSpPr>
        <p:spPr>
          <a:xfrm>
            <a:off x="1784555" y="596530"/>
            <a:ext cx="97734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Why are there not more Virtual Trade Missions?</a:t>
            </a:r>
            <a:endParaRPr/>
          </a:p>
        </p:txBody>
      </p:sp>
      <p:sp>
        <p:nvSpPr>
          <p:cNvPr id="152" name="Google Shape;152;g2b37eab12db_1_0"/>
          <p:cNvSpPr txBox="1"/>
          <p:nvPr/>
        </p:nvSpPr>
        <p:spPr>
          <a:xfrm>
            <a:off x="516194" y="1519084"/>
            <a:ext cx="11282400" cy="517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Many traditional trade mission organisers had a poor outcome with V</a:t>
            </a:r>
            <a:r>
              <a:rPr lang="it-IT" sz="2800" b="1">
                <a:latin typeface="Calibri"/>
                <a:ea typeface="Calibri"/>
                <a:cs typeface="Calibri"/>
                <a:sym typeface="Calibri"/>
              </a:rPr>
              <a:t>irtual Trade Missions during Covid.  Reasons being</a:t>
            </a:r>
            <a:r>
              <a:rPr lang="it-IT" sz="2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sz="28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>
              <a:latin typeface="Calibri"/>
              <a:ea typeface="Calibri"/>
              <a:cs typeface="Calibri"/>
              <a:sym typeface="Calibri"/>
            </a:endParaRPr>
          </a:p>
          <a:p>
            <a:pPr marL="1529999" marR="0" lvl="0" indent="-387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Calibri"/>
              <a:buChar char="●"/>
            </a:pPr>
            <a:r>
              <a:rPr lang="it-IT" sz="2500">
                <a:latin typeface="Calibri"/>
                <a:ea typeface="Calibri"/>
                <a:cs typeface="Calibri"/>
                <a:sym typeface="Calibri"/>
              </a:rPr>
              <a:t>Using a webinar format </a:t>
            </a:r>
            <a:endParaRPr sz="2500">
              <a:latin typeface="Calibri"/>
              <a:ea typeface="Calibri"/>
              <a:cs typeface="Calibri"/>
              <a:sym typeface="Calibri"/>
            </a:endParaRPr>
          </a:p>
          <a:p>
            <a:pPr marL="1979999" marR="0" lvl="1" indent="-387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Calibri"/>
              <a:buChar char="○"/>
            </a:pPr>
            <a:r>
              <a:rPr lang="it-IT" sz="2500">
                <a:latin typeface="Calibri"/>
                <a:ea typeface="Calibri"/>
                <a:cs typeface="Calibri"/>
                <a:sym typeface="Calibri"/>
              </a:rPr>
              <a:t>not understanding trade mission additional requirements</a:t>
            </a:r>
            <a:endParaRPr sz="2500">
              <a:latin typeface="Calibri"/>
              <a:ea typeface="Calibri"/>
              <a:cs typeface="Calibri"/>
              <a:sym typeface="Calibri"/>
            </a:endParaRPr>
          </a:p>
          <a:p>
            <a:pPr marL="1529999" marR="0" lvl="0" indent="-387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Calibri"/>
              <a:buChar char="●"/>
            </a:pPr>
            <a:r>
              <a:rPr lang="it-IT" sz="2500">
                <a:latin typeface="Calibri"/>
                <a:ea typeface="Calibri"/>
                <a:cs typeface="Calibri"/>
                <a:sym typeface="Calibri"/>
              </a:rPr>
              <a:t>Lack of experience of managing complex online event platforms</a:t>
            </a:r>
            <a:endParaRPr sz="2500">
              <a:latin typeface="Calibri"/>
              <a:ea typeface="Calibri"/>
              <a:cs typeface="Calibri"/>
              <a:sym typeface="Calibri"/>
            </a:endParaRPr>
          </a:p>
          <a:p>
            <a:pPr marL="1979999" marR="0" lvl="1" indent="-387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Calibri"/>
              <a:buChar char="○"/>
            </a:pPr>
            <a:r>
              <a:rPr lang="it-IT" sz="2500">
                <a:latin typeface="Calibri"/>
                <a:ea typeface="Calibri"/>
                <a:cs typeface="Calibri"/>
                <a:sym typeface="Calibri"/>
              </a:rPr>
              <a:t>resulting in poor user experience</a:t>
            </a:r>
            <a:endParaRPr sz="2500">
              <a:latin typeface="Calibri"/>
              <a:ea typeface="Calibri"/>
              <a:cs typeface="Calibri"/>
              <a:sym typeface="Calibri"/>
            </a:endParaRPr>
          </a:p>
          <a:p>
            <a:pPr marL="1529999" marR="0" lvl="0" indent="-387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Calibri"/>
              <a:buChar char="●"/>
            </a:pPr>
            <a:r>
              <a:rPr lang="it-IT" sz="2500">
                <a:latin typeface="Calibri"/>
                <a:ea typeface="Calibri"/>
                <a:cs typeface="Calibri"/>
                <a:sym typeface="Calibri"/>
              </a:rPr>
              <a:t>Required additional investment</a:t>
            </a:r>
            <a:endParaRPr sz="2500">
              <a:latin typeface="Calibri"/>
              <a:ea typeface="Calibri"/>
              <a:cs typeface="Calibri"/>
              <a:sym typeface="Calibri"/>
            </a:endParaRPr>
          </a:p>
          <a:p>
            <a:pPr marL="9144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500">
                <a:latin typeface="Calibri"/>
                <a:ea typeface="Calibri"/>
                <a:cs typeface="Calibri"/>
                <a:sym typeface="Calibri"/>
              </a:rPr>
              <a:t>This has resulted in lack of participation and poor user experience, driving a return </a:t>
            </a:r>
            <a:endParaRPr sz="2500"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500">
                <a:latin typeface="Calibri"/>
                <a:ea typeface="Calibri"/>
                <a:cs typeface="Calibri"/>
                <a:sym typeface="Calibri"/>
              </a:rPr>
              <a:t>to physical events ignoring the potential of virtual events.</a:t>
            </a:r>
            <a:endParaRPr sz="2500"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it-IT" sz="32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As a result, a lot of potential international trade is being lost</a:t>
            </a:r>
            <a:endParaRPr sz="3200" b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731</Words>
  <Application>Microsoft Office PowerPoint</Application>
  <PresentationFormat>Widescreen</PresentationFormat>
  <Paragraphs>96</Paragraphs>
  <Slides>11</Slides>
  <Notes>11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Ian Dunning</dc:creator>
  <cp:lastModifiedBy>Ian Dunning</cp:lastModifiedBy>
  <cp:revision>3</cp:revision>
  <dcterms:created xsi:type="dcterms:W3CDTF">2023-09-16T12:05:30Z</dcterms:created>
  <dcterms:modified xsi:type="dcterms:W3CDTF">2024-01-29T11:13:38Z</dcterms:modified>
</cp:coreProperties>
</file>