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69" r:id="rId4"/>
    <p:sldId id="293" r:id="rId5"/>
    <p:sldId id="291" r:id="rId6"/>
    <p:sldId id="268" r:id="rId7"/>
    <p:sldId id="286" r:id="rId8"/>
    <p:sldId id="287" r:id="rId9"/>
    <p:sldId id="288" r:id="rId10"/>
    <p:sldId id="292" r:id="rId11"/>
    <p:sldId id="271" r:id="rId12"/>
    <p:sldId id="25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nytFI5HWHwLa6Gmhp2CYJ0Ky9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008CC26-2B20-B708-7AA6-20C4562C8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C8908DB0-5C30-879F-9476-EE20AF1444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CD632913-027A-94E1-C737-58C200AB40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97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065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b084738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ab084738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16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41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14720E6-48D4-BD70-18C0-F8C96F5D4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A86F20A-CAE3-88A1-E625-EC6441809A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79F559F3-2400-8B32-D2F5-CE5183253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7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07568D18-D792-D382-F456-1F7310450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2986B75B-FB03-53BC-772E-8A7733896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D21F88D3-3819-2539-4290-CA14F600F6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16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40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60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475733E-D242-7142-F636-D889C125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0C1B295-7121-F4B7-5B3C-72F4D3487C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BA9DDB4C-D8A8-BC85-C6D8-2DDBE857EE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48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708647D-B19C-17F3-F8DD-E7FC197E3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20E674A8-50B3-57AB-4205-316E5CD32A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93697DF-0EFD-9679-F499-D60DD5501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259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oworld.cloud/en/what-are-the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contact@tradetech.clou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84313" y="2509812"/>
            <a:ext cx="11237416" cy="2782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84313" y="2509812"/>
            <a:ext cx="11237416" cy="274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A24"/>
              </a:buClr>
              <a:buSzPts val="6600"/>
              <a:buNone/>
            </a:pPr>
            <a:r>
              <a:rPr lang="it-IT" sz="4800" b="1" dirty="0">
                <a:solidFill>
                  <a:schemeClr val="tx1"/>
                </a:solidFill>
              </a:rPr>
              <a:t>Multilingual </a:t>
            </a:r>
            <a:r>
              <a:rPr lang="it-IT" sz="4800" b="1" dirty="0" err="1">
                <a:solidFill>
                  <a:schemeClr val="tx1"/>
                </a:solidFill>
              </a:rPr>
              <a:t>Microsites</a:t>
            </a:r>
            <a:endParaRPr sz="4800" b="1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How to Unlock Your International Potential.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Subscribe Today!</a:t>
            </a: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313" y="314416"/>
            <a:ext cx="5711687" cy="1639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A78457-E595-5F2A-2ED4-8F632518BAE5}"/>
              </a:ext>
            </a:extLst>
          </p:cNvPr>
          <p:cNvSpPr txBox="1"/>
          <p:nvPr/>
        </p:nvSpPr>
        <p:spPr>
          <a:xfrm>
            <a:off x="384313" y="5899355"/>
            <a:ext cx="25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February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8AA4E5B6-FDF9-E678-0D14-011F0959C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46325038-5D08-3195-389A-4806D5C82897}"/>
              </a:ext>
            </a:extLst>
          </p:cNvPr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1FE2EA-8352-F115-BF23-00641617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3F26F4-7237-31DE-E7BF-91C438EAABC5}"/>
              </a:ext>
            </a:extLst>
          </p:cNvPr>
          <p:cNvSpPr txBox="1"/>
          <p:nvPr/>
        </p:nvSpPr>
        <p:spPr>
          <a:xfrm>
            <a:off x="1784555" y="596530"/>
            <a:ext cx="99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Microsites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Configuring Your Microsite</a:t>
            </a:r>
            <a:endParaRPr lang="it-IT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D8257A1-AAB3-A647-2C86-D6FCB028FC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03" t="7985" r="55955" b="52643"/>
          <a:stretch/>
        </p:blipFill>
        <p:spPr bwMode="auto">
          <a:xfrm>
            <a:off x="1539861" y="1242861"/>
            <a:ext cx="9112278" cy="527592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15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Microsites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it-IT" sz="3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Subscribe</a:t>
            </a:r>
            <a:r>
              <a:rPr lang="it-IT" sz="3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7FAF8F-C47E-7517-F38C-ED962280FDBB}"/>
              </a:ext>
            </a:extLst>
          </p:cNvPr>
          <p:cNvSpPr txBox="1"/>
          <p:nvPr/>
        </p:nvSpPr>
        <p:spPr>
          <a:xfrm>
            <a:off x="201561" y="1902542"/>
            <a:ext cx="11375923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>
              <a:spcAft>
                <a:spcPts val="1400"/>
              </a:spcAft>
            </a:pP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should you subscribe?</a:t>
            </a:r>
          </a:p>
          <a:p>
            <a:pPr marL="1076325" indent="-514350" defTabSz="900113">
              <a:buFont typeface="+mj-lt"/>
              <a:buAutoNum type="arabicPeriod"/>
              <a:tabLst>
                <a:tab pos="457200" algn="l"/>
              </a:tabLst>
            </a:pPr>
            <a:r>
              <a:rPr lang="en-GB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Critical First Step into International Markets</a:t>
            </a:r>
          </a:p>
          <a:p>
            <a:pPr marL="1076325" lvl="0" indent="-514350" defTabSz="900113">
              <a:buFont typeface="+mj-lt"/>
              <a:buAutoNum type="arabicPeriod"/>
              <a:tabLst>
                <a:tab pos="457200" algn="l"/>
              </a:tabLst>
            </a:pPr>
            <a:r>
              <a:rPr lang="en-GB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very easy and quick to set up.</a:t>
            </a:r>
            <a:endParaRPr lang="it-IT" sz="2800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6325" lvl="0" indent="-514350" defTabSz="900113">
              <a:buFont typeface="+mj-lt"/>
              <a:buAutoNum type="arabicPeriod"/>
              <a:tabLst>
                <a:tab pos="457200" algn="l"/>
              </a:tabLst>
            </a:pPr>
            <a:r>
              <a:rPr lang="en-GB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absolute breeze to maintain.</a:t>
            </a:r>
            <a:endParaRPr lang="it-IT" sz="2800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6325" indent="-514350" defTabSz="900113">
              <a:buFont typeface="+mj-lt"/>
              <a:buAutoNum type="arabicPeriod"/>
              <a:tabLst>
                <a:tab pos="457200" algn="l"/>
              </a:tabLst>
            </a:pPr>
            <a:r>
              <a:rPr lang="en-GB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Incredibly low, fixed annual cost (</a:t>
            </a:r>
            <a:r>
              <a:rPr lang="en-GB" sz="28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to AI</a:t>
            </a:r>
            <a:r>
              <a:rPr lang="en-GB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076325" indent="-514350" defTabSz="900113">
              <a:buFont typeface="+mj-lt"/>
              <a:buAutoNum type="arabicPeriod"/>
              <a:tabLst>
                <a:tab pos="457200" algn="l"/>
              </a:tabLst>
            </a:pPr>
            <a:endParaRPr lang="en-GB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6325" indent="-514350" defTabSz="900113">
              <a:buFont typeface="+mj-lt"/>
              <a:buAutoNum type="arabicPeriod"/>
              <a:tabLst>
                <a:tab pos="457200" algn="l"/>
              </a:tabLst>
            </a:pPr>
            <a:endParaRPr lang="en-GB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1975" algn="ctr" defTabSz="900113">
              <a:tabLst>
                <a:tab pos="457200" algn="l"/>
              </a:tabLst>
            </a:pP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Multilingual Microsites - One Easy Solution:</a:t>
            </a:r>
          </a:p>
          <a:p>
            <a:pPr marL="561975" defTabSz="900113">
              <a:tabLst>
                <a:tab pos="457200" algn="l"/>
              </a:tabLst>
            </a:pPr>
            <a:endParaRPr lang="en-GB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1975" algn="ctr" defTabSz="900113">
              <a:tabLst>
                <a:tab pos="457200" algn="l"/>
              </a:tabLst>
            </a:pPr>
            <a:r>
              <a:rPr lang="en-GB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Languages reaching 166 Countries covering 95% of Global GDP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067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A7D5683B-7C74-3CAA-43D5-F5C40354A88D}"/>
              </a:ext>
            </a:extLst>
          </p:cNvPr>
          <p:cNvSpPr/>
          <p:nvPr/>
        </p:nvSpPr>
        <p:spPr>
          <a:xfrm>
            <a:off x="188250" y="2199895"/>
            <a:ext cx="11619440" cy="30528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ab08473878_0_0"/>
          <p:cNvSpPr txBox="1">
            <a:spLocks noGrp="1"/>
          </p:cNvSpPr>
          <p:nvPr>
            <p:ph type="subTitle" idx="1"/>
          </p:nvPr>
        </p:nvSpPr>
        <p:spPr>
          <a:xfrm>
            <a:off x="188250" y="5273493"/>
            <a:ext cx="11619440" cy="136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tabLst>
                <a:tab pos="2419350" algn="l"/>
              </a:tabLst>
            </a:pPr>
            <a:r>
              <a:rPr lang="it-IT" sz="3200" dirty="0" err="1">
                <a:solidFill>
                  <a:srgbClr val="EC6A24"/>
                </a:solidFill>
              </a:rPr>
              <a:t>Visit</a:t>
            </a:r>
            <a:r>
              <a:rPr lang="it-IT" sz="3200" dirty="0">
                <a:solidFill>
                  <a:srgbClr val="EC6A24"/>
                </a:solidFill>
              </a:rPr>
              <a:t> </a:t>
            </a:r>
            <a:r>
              <a:rPr lang="it-IT" sz="3200" dirty="0" err="1">
                <a:solidFill>
                  <a:srgbClr val="EC6A24"/>
                </a:solidFill>
              </a:rPr>
              <a:t>us</a:t>
            </a:r>
            <a:r>
              <a:rPr lang="it-IT" sz="3200" dirty="0">
                <a:solidFill>
                  <a:srgbClr val="EC6A24"/>
                </a:solidFill>
              </a:rPr>
              <a:t> </a:t>
            </a:r>
            <a:r>
              <a:rPr lang="it-IT" sz="3200" dirty="0" err="1">
                <a:solidFill>
                  <a:srgbClr val="EC6A24"/>
                </a:solidFill>
              </a:rPr>
              <a:t>at</a:t>
            </a:r>
            <a:r>
              <a:rPr lang="it-IT" sz="3200" dirty="0">
                <a:solidFill>
                  <a:srgbClr val="EC6A24"/>
                </a:solidFill>
              </a:rPr>
              <a:t>: 	</a:t>
            </a:r>
            <a:r>
              <a:rPr lang="it-IT" sz="3200" u="sng" dirty="0">
                <a:solidFill>
                  <a:srgbClr val="26296C"/>
                </a:solidFill>
                <a:hlinkClick r:id="rId3"/>
              </a:rPr>
              <a:t>https://www.ExpoWorld.cloud/en/what-are-they/</a:t>
            </a:r>
            <a:endParaRPr sz="3200" dirty="0">
              <a:solidFill>
                <a:srgbClr val="26296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tabLst>
                <a:tab pos="2419350" algn="l"/>
              </a:tabLst>
            </a:pPr>
            <a:r>
              <a:rPr lang="it-IT" sz="3200" dirty="0">
                <a:solidFill>
                  <a:srgbClr val="EC6A24"/>
                </a:solidFill>
              </a:rPr>
              <a:t>or contact </a:t>
            </a:r>
            <a:r>
              <a:rPr lang="it-IT" sz="3200" dirty="0" err="1">
                <a:solidFill>
                  <a:srgbClr val="EC6A24"/>
                </a:solidFill>
              </a:rPr>
              <a:t>us</a:t>
            </a:r>
            <a:r>
              <a:rPr lang="it-IT" sz="3200" dirty="0">
                <a:solidFill>
                  <a:srgbClr val="EC6A24"/>
                </a:solidFill>
              </a:rPr>
              <a:t>:	 </a:t>
            </a:r>
            <a:r>
              <a:rPr lang="it-IT" sz="3200" u="sng" dirty="0" err="1">
                <a:solidFill>
                  <a:srgbClr val="2629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contact@tradetech.cloud</a:t>
            </a:r>
            <a:endParaRPr sz="3200" u="sng" dirty="0">
              <a:solidFill>
                <a:srgbClr val="26296C"/>
              </a:solidFill>
            </a:endParaRPr>
          </a:p>
        </p:txBody>
      </p:sp>
      <p:pic>
        <p:nvPicPr>
          <p:cNvPr id="92" name="Google Shape;92;g2ab08473878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313" y="314416"/>
            <a:ext cx="5711690" cy="163930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ab08473878_0_0"/>
          <p:cNvSpPr txBox="1"/>
          <p:nvPr/>
        </p:nvSpPr>
        <p:spPr>
          <a:xfrm>
            <a:off x="188251" y="3082413"/>
            <a:ext cx="11619440" cy="219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C6A24"/>
              </a:buClr>
              <a:buSzPts val="6600"/>
              <a:buNone/>
            </a:pPr>
            <a:r>
              <a:rPr lang="it-IT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Multilingual </a:t>
            </a:r>
            <a:r>
              <a:rPr lang="it-IT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Microsites</a:t>
            </a:r>
            <a:endParaRPr lang="en-US" sz="4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How to Unlock Your International Potential.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Subscribe Today!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1C4053-4F4A-3475-D51B-4004116E7E5A}"/>
              </a:ext>
            </a:extLst>
          </p:cNvPr>
          <p:cNvSpPr txBox="1"/>
          <p:nvPr/>
        </p:nvSpPr>
        <p:spPr>
          <a:xfrm>
            <a:off x="384309" y="2381873"/>
            <a:ext cx="11344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for </a:t>
            </a:r>
            <a:r>
              <a:rPr lang="it-IT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watching</a:t>
            </a:r>
            <a:r>
              <a:rPr lang="it-IT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TTS’s</a:t>
            </a:r>
            <a:r>
              <a:rPr lang="it-IT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"/>
    </mc:Choice>
    <mc:Fallback xmlns="">
      <p:transition spd="slow" advTm="11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Microsites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sz="3400" b="1" dirty="0"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A6FFF0-27C5-73F8-174E-9E99EDA2CB6C}"/>
              </a:ext>
            </a:extLst>
          </p:cNvPr>
          <p:cNvSpPr txBox="1"/>
          <p:nvPr/>
        </p:nvSpPr>
        <p:spPr>
          <a:xfrm>
            <a:off x="201561" y="1791150"/>
            <a:ext cx="117839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Microsites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What Are They?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 They Work?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Key Benefits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Setting Up Your Multilingual Microsite Account</a:t>
            </a:r>
          </a:p>
          <a:p>
            <a:pPr marL="9715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Configuring Your Microsite</a:t>
            </a:r>
          </a:p>
          <a:p>
            <a:pPr marL="971550" indent="-514350" fontAlgn="base"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Subscribe?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Microsites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it-IT" sz="3400" b="1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sz="34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A6FFF0-27C5-73F8-174E-9E99EDA2CB6C}"/>
              </a:ext>
            </a:extLst>
          </p:cNvPr>
          <p:cNvSpPr txBox="1"/>
          <p:nvPr/>
        </p:nvSpPr>
        <p:spPr>
          <a:xfrm>
            <a:off x="201561" y="1791150"/>
            <a:ext cx="117839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Microsites</a:t>
            </a:r>
            <a:r>
              <a:rPr lang="en-GB" sz="3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contain a condensed profile of the key elements of your company.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Multilingual Microsites</a:t>
            </a:r>
            <a:r>
              <a:rPr lang="en-GB" sz="3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are simply different language versions of your Microsite.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TTS Multilingual Microsites are published in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languages.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7102D158-95B4-2DA3-FF14-E6FE16444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0B222A87-3A55-13FB-6FEC-D6E64F598050}"/>
              </a:ext>
            </a:extLst>
          </p:cNvPr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F6FDEF-0951-0E66-61A7-7BDECE806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C63B2D-82F2-182B-CDE3-AED6342CD79C}"/>
              </a:ext>
            </a:extLst>
          </p:cNvPr>
          <p:cNvSpPr txBox="1"/>
          <p:nvPr/>
        </p:nvSpPr>
        <p:spPr>
          <a:xfrm>
            <a:off x="1784555" y="596530"/>
            <a:ext cx="99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Microsites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– 35 </a:t>
            </a:r>
            <a:r>
              <a:rPr lang="it-IT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Languages</a:t>
            </a:r>
            <a:endParaRPr lang="it-IT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78CF6C9-FA25-EE5D-C19D-BBCF672AAA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01" t="18849" r="65930" b="52369"/>
          <a:stretch/>
        </p:blipFill>
        <p:spPr bwMode="auto">
          <a:xfrm>
            <a:off x="1967784" y="1337943"/>
            <a:ext cx="6398133" cy="529224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81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C62A08F2-C713-1217-8496-9E590CE39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2CEA662D-995D-8731-B46B-1B25E12470E6}"/>
              </a:ext>
            </a:extLst>
          </p:cNvPr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19280C-54B9-DEFA-82AE-A702FB07C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2AED0E-2813-158E-1B70-C77F3835F084}"/>
              </a:ext>
            </a:extLst>
          </p:cNvPr>
          <p:cNvSpPr txBox="1"/>
          <p:nvPr/>
        </p:nvSpPr>
        <p:spPr>
          <a:xfrm>
            <a:off x="1784555" y="596530"/>
            <a:ext cx="99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Microsites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3400" b="1" dirty="0">
                <a:latin typeface="Calibri" panose="020F0502020204030204" pitchFamily="34" charset="0"/>
                <a:cs typeface="Calibri" panose="020F0502020204030204" pitchFamily="34" charset="0"/>
              </a:rPr>
              <a:t>English Language </a:t>
            </a:r>
            <a:r>
              <a:rPr lang="it-IT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it-IT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78E33E0-2B00-7C7D-B0D3-6B1371F4D2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6" t="8536" r="58134" b="52367"/>
          <a:stretch/>
        </p:blipFill>
        <p:spPr bwMode="auto">
          <a:xfrm>
            <a:off x="1946786" y="1647662"/>
            <a:ext cx="7360751" cy="475144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5925C2-3EF2-0BAD-9D40-4FD85E7494E0}"/>
              </a:ext>
            </a:extLst>
          </p:cNvPr>
          <p:cNvSpPr txBox="1"/>
          <p:nvPr/>
        </p:nvSpPr>
        <p:spPr>
          <a:xfrm>
            <a:off x="1784555" y="1242861"/>
            <a:ext cx="632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https://www.expoworld.cloud/mm/GB/tradetech/EN.html</a:t>
            </a:r>
          </a:p>
        </p:txBody>
      </p:sp>
    </p:spTree>
    <p:extLst>
      <p:ext uri="{BB962C8B-B14F-4D97-AF65-F5344CB8AC3E}">
        <p14:creationId xmlns:p14="http://schemas.microsoft.com/office/powerpoint/2010/main" val="9986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Microsites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 They Work?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CB01E7-92CD-EFF5-377F-C1E2ECC13ED6}"/>
              </a:ext>
            </a:extLst>
          </p:cNvPr>
          <p:cNvSpPr txBox="1"/>
          <p:nvPr/>
        </p:nvSpPr>
        <p:spPr>
          <a:xfrm>
            <a:off x="201561" y="1791150"/>
            <a:ext cx="11783962" cy="423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fontAlgn="base">
              <a:spcAft>
                <a:spcPts val="1100"/>
              </a:spcAft>
            </a:pP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Multilingual Microsites work on two </a:t>
            </a:r>
            <a:r>
              <a:rPr lang="en-GB" sz="32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leveIs</a:t>
            </a:r>
            <a:r>
              <a:rPr lang="en-GB" sz="3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fontAlgn="base">
              <a:spcAft>
                <a:spcPts val="1100"/>
              </a:spcAft>
            </a:pPr>
            <a:endParaRPr lang="en-GB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people search online in their own language. Your Multilingual Microsite captures these foreign language searches for your products and services.</a:t>
            </a:r>
          </a:p>
          <a:p>
            <a:pPr marL="971550" indent="-514350" fontAlgn="base">
              <a:buFont typeface="+mj-lt"/>
              <a:buAutoNum type="arabicPeriod"/>
            </a:pPr>
            <a:r>
              <a:rPr 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partners can quickly see from the content of the Microsite, in their own language, if it makes sense for them to contact you – and then gives the details of who and how.</a:t>
            </a:r>
          </a:p>
          <a:p>
            <a:pPr marL="971550" indent="-514350" fontAlgn="base">
              <a:buFont typeface="+mj-lt"/>
              <a:buAutoNum type="arabicPeriod"/>
            </a:pPr>
            <a:endParaRPr lang="en-US" sz="2800" dirty="0" err="1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7F0F1E-FA05-F2AC-7810-42263FF2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5409B-8ADC-6D6C-D822-159E115D4103}"/>
              </a:ext>
            </a:extLst>
          </p:cNvPr>
          <p:cNvSpPr txBox="1"/>
          <p:nvPr/>
        </p:nvSpPr>
        <p:spPr>
          <a:xfrm>
            <a:off x="1784555" y="596530"/>
            <a:ext cx="95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Microsites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Main Benefits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2FCA9F-89E0-A31F-142C-73A0B4E0D755}"/>
              </a:ext>
            </a:extLst>
          </p:cNvPr>
          <p:cNvSpPr txBox="1"/>
          <p:nvPr/>
        </p:nvSpPr>
        <p:spPr>
          <a:xfrm>
            <a:off x="201561" y="1791150"/>
            <a:ext cx="11783962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Advertise Your Products and Services Globally</a:t>
            </a:r>
          </a:p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 Advantage</a:t>
            </a:r>
          </a:p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User Experience</a:t>
            </a:r>
          </a:p>
          <a:p>
            <a:pPr marL="971550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Your Business Risk</a:t>
            </a:r>
          </a:p>
          <a:p>
            <a:pPr marL="971550" indent="-514350" fontAlgn="base">
              <a:buFont typeface="+mj-lt"/>
              <a:buAutoNum type="arabicPeriod"/>
            </a:pPr>
            <a:r>
              <a:rPr lang="en-US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represent a Very Low Cost Solution</a:t>
            </a:r>
          </a:p>
          <a:p>
            <a:pPr marL="987425" fontAlgn="base">
              <a:spcAft>
                <a:spcPts val="1100"/>
              </a:spcAft>
            </a:pPr>
            <a:r>
              <a:rPr lang="en-US" sz="28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(Less than 9 pence per week per language)</a:t>
            </a:r>
          </a:p>
        </p:txBody>
      </p:sp>
    </p:spTree>
    <p:extLst>
      <p:ext uri="{BB962C8B-B14F-4D97-AF65-F5344CB8AC3E}">
        <p14:creationId xmlns:p14="http://schemas.microsoft.com/office/powerpoint/2010/main" val="286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5573B00-89BE-E72D-2B41-C45EDB099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364F2DC0-EF0A-076C-0213-FB03E026EA06}"/>
              </a:ext>
            </a:extLst>
          </p:cNvPr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B0FDC7-CBC8-CF9B-6221-FE1C56BB8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BA4AF3-D353-25D6-7CFB-D09B01ECDB8C}"/>
              </a:ext>
            </a:extLst>
          </p:cNvPr>
          <p:cNvSpPr txBox="1"/>
          <p:nvPr/>
        </p:nvSpPr>
        <p:spPr>
          <a:xfrm>
            <a:off x="1784555" y="596530"/>
            <a:ext cx="998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Setting Up Your Multilingual Microsite Account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89E5FE-3919-35E1-20DB-6343F89454FF}"/>
              </a:ext>
            </a:extLst>
          </p:cNvPr>
          <p:cNvSpPr txBox="1"/>
          <p:nvPr/>
        </p:nvSpPr>
        <p:spPr>
          <a:xfrm>
            <a:off x="201561" y="1791150"/>
            <a:ext cx="8558981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fontAlgn="base">
              <a:spcAft>
                <a:spcPts val="1100"/>
              </a:spcAft>
            </a:pPr>
            <a:r>
              <a:rPr lang="en-US" sz="3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just take 3 easy steps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(AI does the rest)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fontAlgn="base">
              <a:spcAft>
                <a:spcPts val="1100"/>
              </a:spcAft>
            </a:pPr>
            <a:endParaRPr lang="en-US" b="1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 registration and subscriptions forms.</a:t>
            </a:r>
          </a:p>
          <a:p>
            <a:pPr marL="722313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Configuration Pages.</a:t>
            </a:r>
          </a:p>
          <a:p>
            <a:pPr marL="722313" indent="-514350" fontAlgn="base">
              <a:spcAft>
                <a:spcPts val="11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"Save" and "Publish".</a:t>
            </a:r>
            <a:endParaRPr lang="it-IT" sz="3200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AC5FA4-069F-3660-5E84-F8EF008FB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7" y="1450207"/>
            <a:ext cx="2590805" cy="171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C614409-E7FB-AD8E-F199-62B4CE1A1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3" y="4612108"/>
            <a:ext cx="2463779" cy="164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946E16-1316-612C-529B-4415670324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08" y="3295612"/>
            <a:ext cx="2587114" cy="19403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E25952-88EB-4453-609E-54EB6221038C}"/>
              </a:ext>
            </a:extLst>
          </p:cNvPr>
          <p:cNvSpPr txBox="1"/>
          <p:nvPr/>
        </p:nvSpPr>
        <p:spPr>
          <a:xfrm>
            <a:off x="2428567" y="4858693"/>
            <a:ext cx="65384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it-IT" sz="2800" b="1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it-IT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takes over. 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Multilingual Microsite is automatically translated &amp; published.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1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039906E-8F29-3611-3631-4255BA5C5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5C99D920-1EAE-FF67-E7CA-D316A946A392}"/>
              </a:ext>
            </a:extLst>
          </p:cNvPr>
          <p:cNvSpPr/>
          <p:nvPr/>
        </p:nvSpPr>
        <p:spPr>
          <a:xfrm>
            <a:off x="206477" y="191729"/>
            <a:ext cx="11783962" cy="65335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151E887-DE48-D127-E860-A61DC7B1D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9" y="453043"/>
            <a:ext cx="1035057" cy="93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7FB242-5F9B-38B0-9F85-555B8E3F0578}"/>
              </a:ext>
            </a:extLst>
          </p:cNvPr>
          <p:cNvSpPr txBox="1"/>
          <p:nvPr/>
        </p:nvSpPr>
        <p:spPr>
          <a:xfrm>
            <a:off x="1784555" y="596530"/>
            <a:ext cx="1002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Microsites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Configuring Your Microsite</a:t>
            </a:r>
            <a:endParaRPr lang="en-US" sz="3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AAEA28-62BE-1384-B650-189DAB6AF260}"/>
              </a:ext>
            </a:extLst>
          </p:cNvPr>
          <p:cNvSpPr txBox="1"/>
          <p:nvPr/>
        </p:nvSpPr>
        <p:spPr>
          <a:xfrm>
            <a:off x="201561" y="1791150"/>
            <a:ext cx="11783962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algn="l">
              <a:spcAft>
                <a:spcPts val="1400"/>
              </a:spcAft>
            </a:pPr>
            <a:r>
              <a:rPr lang="en-US" sz="32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are currently 6 Sections to the Configuration Pages:</a:t>
            </a:r>
          </a:p>
          <a:p>
            <a:pPr marL="354013" algn="l">
              <a:spcAft>
                <a:spcPts val="1400"/>
              </a:spcAft>
            </a:pPr>
            <a:endParaRPr lang="en-US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6325" indent="-514350" algn="l" defTabSz="900113">
              <a:buFont typeface="+mj-lt"/>
              <a:buAutoNum type="arabicPeriod"/>
            </a:pPr>
            <a:r>
              <a:rPr lang="en-US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Keywords and Phrases</a:t>
            </a:r>
          </a:p>
          <a:p>
            <a:pPr marL="1076325" indent="-514350" algn="l" defTabSz="900113">
              <a:buFont typeface="+mj-lt"/>
              <a:buAutoNum type="arabicPeriod"/>
            </a:pPr>
            <a:r>
              <a:rPr lang="en-US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Heading</a:t>
            </a:r>
            <a:endParaRPr lang="en-US" sz="2800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6325" indent="-514350" algn="l" defTabSz="900113">
              <a:buFont typeface="+mj-lt"/>
              <a:buAutoNum type="arabicPeriod"/>
            </a:pPr>
            <a:r>
              <a:rPr lang="en-US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Company Profile</a:t>
            </a:r>
          </a:p>
          <a:p>
            <a:pPr marL="1076325" indent="-514350" algn="l" defTabSz="900113">
              <a:buFont typeface="+mj-lt"/>
              <a:buAutoNum type="arabicPeriod"/>
            </a:pPr>
            <a:r>
              <a:rPr lang="en-US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Partners &amp; Suppliers</a:t>
            </a:r>
          </a:p>
          <a:p>
            <a:pPr marL="1076325" indent="-514350" algn="l" defTabSz="900113">
              <a:buFont typeface="+mj-lt"/>
              <a:buAutoNum type="arabicPeriod"/>
            </a:pPr>
            <a:r>
              <a:rPr lang="en-US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Company Contacts</a:t>
            </a:r>
          </a:p>
          <a:p>
            <a:pPr marL="1076325" indent="-514350" algn="l" defTabSz="900113">
              <a:buFont typeface="+mj-lt"/>
              <a:buAutoNum type="arabicPeriod"/>
            </a:pPr>
            <a:r>
              <a:rPr lang="en-US" sz="2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Registered Details</a:t>
            </a:r>
            <a:endParaRPr lang="en-US" sz="2800" b="0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5"/>
    </mc:Choice>
    <mc:Fallback xmlns="">
      <p:transition spd="slow" advTm="8755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423</Words>
  <Application>Microsoft Office PowerPoint</Application>
  <PresentationFormat>Widescreen</PresentationFormat>
  <Paragraphs>67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Ian Dunning</dc:creator>
  <cp:lastModifiedBy>Ian Dunning</cp:lastModifiedBy>
  <cp:revision>195</cp:revision>
  <dcterms:created xsi:type="dcterms:W3CDTF">2023-09-16T12:05:30Z</dcterms:created>
  <dcterms:modified xsi:type="dcterms:W3CDTF">2024-02-26T15:09:58Z</dcterms:modified>
</cp:coreProperties>
</file>