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69" r:id="rId4"/>
    <p:sldId id="293" r:id="rId5"/>
    <p:sldId id="291" r:id="rId6"/>
    <p:sldId id="268" r:id="rId7"/>
    <p:sldId id="286" r:id="rId8"/>
    <p:sldId id="287" r:id="rId9"/>
    <p:sldId id="288" r:id="rId10"/>
    <p:sldId id="292" r:id="rId11"/>
    <p:sldId id="271" r:id="rId12"/>
    <p:sldId id="25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nytFI5HWHwLa6Gmhp2CYJ0Ky9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149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008CC26-2B20-B708-7AA6-20C4562C8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C8908DB0-5C30-879F-9476-EE20AF1444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CD632913-027A-94E1-C737-58C200AB40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97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2065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b084738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ab084738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16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41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14720E6-48D4-BD70-18C0-F8C96F5D4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A86F20A-CAE3-88A1-E625-EC6441809A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79F559F3-2400-8B32-D2F5-CE5183253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70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07568D18-D792-D382-F456-1F7310450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2986B75B-FB03-53BC-772E-8A7733896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D21F88D3-3819-2539-4290-CA14F600F6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16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40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60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D475733E-D242-7142-F636-D889C125B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0C1B295-7121-F4B7-5B3C-72F4D3487C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BA9DDB4C-D8A8-BC85-C6D8-2DDBE857EE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48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708647D-B19C-17F3-F8DD-E7FC197E3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20E674A8-50B3-57AB-4205-316E5CD32A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93697DF-0EFD-9679-F499-D60DD5501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259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oworld.cloud/it/cosa-sono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contact.it@tradetech.clou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84313" y="2509812"/>
            <a:ext cx="11237416" cy="2782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84313" y="2509812"/>
            <a:ext cx="11237416" cy="274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6A24"/>
              </a:buClr>
              <a:buSzPts val="6600"/>
              <a:buNone/>
            </a:pPr>
            <a:r>
              <a:rPr lang="it-IT" sz="4800" b="1" dirty="0">
                <a:solidFill>
                  <a:schemeClr val="tx1"/>
                </a:solidFill>
              </a:rPr>
              <a:t>Micrositi Multilingue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6A24"/>
              </a:buClr>
              <a:buSzPts val="6600"/>
              <a:buNone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Come sbloccare il tuo potenziale internazionale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Iscriviti Oggi!</a:t>
            </a: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313" y="314416"/>
            <a:ext cx="5711687" cy="1639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A78457-E595-5F2A-2ED4-8F632518BAE5}"/>
              </a:ext>
            </a:extLst>
          </p:cNvPr>
          <p:cNvSpPr txBox="1"/>
          <p:nvPr/>
        </p:nvSpPr>
        <p:spPr>
          <a:xfrm>
            <a:off x="384313" y="5899355"/>
            <a:ext cx="250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Marzo, 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8AA4E5B6-FDF9-E678-0D14-011F0959C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46325038-5D08-3195-389A-4806D5C82897}"/>
              </a:ext>
            </a:extLst>
          </p:cNvPr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1FE2EA-8352-F115-BF23-006416173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3F26F4-7237-31DE-E7BF-91C438EAABC5}"/>
              </a:ext>
            </a:extLst>
          </p:cNvPr>
          <p:cNvSpPr txBox="1"/>
          <p:nvPr/>
        </p:nvSpPr>
        <p:spPr>
          <a:xfrm>
            <a:off x="1784555" y="596530"/>
            <a:ext cx="991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Configurazione del tuo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Microsito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Multilingue</a:t>
            </a:r>
            <a:endParaRPr lang="en-US" sz="3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21F1D3-206F-1220-17A9-2E43B241FF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13" t="8230" r="58418" b="52622"/>
          <a:stretch/>
        </p:blipFill>
        <p:spPr bwMode="auto">
          <a:xfrm>
            <a:off x="1669236" y="1386349"/>
            <a:ext cx="7703714" cy="501860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15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Micrositi Multilingue: perché abbonarsi?</a:t>
            </a:r>
            <a:endParaRPr lang="it-IT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C7FAF8F-C47E-7517-F38C-ED962280FDBB}"/>
              </a:ext>
            </a:extLst>
          </p:cNvPr>
          <p:cNvSpPr txBox="1"/>
          <p:nvPr/>
        </p:nvSpPr>
        <p:spPr>
          <a:xfrm>
            <a:off x="201561" y="1902542"/>
            <a:ext cx="11375923" cy="421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>
              <a:spcAft>
                <a:spcPts val="1400"/>
              </a:spcAft>
            </a:pPr>
            <a:r>
              <a:rPr lang="en-GB" sz="32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dovresti</a:t>
            </a:r>
            <a:r>
              <a:rPr lang="en-GB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iscriverti</a:t>
            </a:r>
            <a:r>
              <a:rPr lang="en-GB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076325" indent="-514350" defTabSz="900113">
              <a:buFont typeface="+mj-lt"/>
              <a:buAutoNum type="arabicPeriod"/>
              <a:tabLst>
                <a:tab pos="457200" algn="l"/>
              </a:tabLst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tuo primo passo fondamentale nei mercati internazionali</a:t>
            </a:r>
          </a:p>
          <a:p>
            <a:pPr marL="1076325" indent="-514350" defTabSz="900113">
              <a:buFont typeface="+mj-lt"/>
              <a:buAutoNum type="arabicPeriod"/>
              <a:tabLst>
                <a:tab pos="457200" algn="l"/>
              </a:tabLst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molto facili e veloci da configurare</a:t>
            </a:r>
          </a:p>
          <a:p>
            <a:pPr marL="1076325" indent="-514350" defTabSz="900113">
              <a:buFont typeface="+mj-lt"/>
              <a:buAutoNum type="arabicPeriod"/>
              <a:tabLst>
                <a:tab pos="457200" algn="l"/>
              </a:tabLst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semplicissimi da mantenere</a:t>
            </a:r>
          </a:p>
          <a:p>
            <a:pPr marL="1076325" indent="-514350" defTabSz="900113">
              <a:buFont typeface="+mj-lt"/>
              <a:buAutoNum type="arabicPeriod"/>
              <a:tabLst>
                <a:tab pos="457200" algn="l"/>
              </a:tabLst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Costo annuale fisso incredibilmente basso </a:t>
            </a:r>
            <a:r>
              <a:rPr lang="en-GB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8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</a:t>
            </a:r>
            <a:r>
              <a:rPr lang="en-GB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all'intelligenza</a:t>
            </a:r>
            <a:r>
              <a:rPr lang="en-GB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artificiale</a:t>
            </a:r>
            <a:r>
              <a:rPr lang="en-GB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76325" indent="-514350" defTabSz="900113">
              <a:buFont typeface="+mj-lt"/>
              <a:buAutoNum type="arabicPeriod"/>
              <a:tabLst>
                <a:tab pos="457200" algn="l"/>
              </a:tabLst>
            </a:pPr>
            <a:endParaRPr lang="en-GB" b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1975" algn="ctr" defTabSz="900113">
              <a:tabLst>
                <a:tab pos="457200" algn="l"/>
              </a:tabLst>
            </a:pPr>
            <a:r>
              <a:rPr lang="it-IT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Micrositi Multilingue: Una Soluzione Semplice</a:t>
            </a:r>
            <a:r>
              <a:rPr lang="en-GB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61975" defTabSz="900113">
              <a:tabLst>
                <a:tab pos="457200" algn="l"/>
              </a:tabLst>
            </a:pPr>
            <a:endParaRPr lang="en-GB" b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1975" algn="ctr" defTabSz="900113">
              <a:tabLst>
                <a:tab pos="457200" algn="l"/>
              </a:tabLst>
            </a:pPr>
            <a:r>
              <a:rPr lang="it-IT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lingue</a:t>
            </a:r>
            <a:r>
              <a:rPr lang="it-IT" sz="26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 raggiungono </a:t>
            </a:r>
            <a:r>
              <a:rPr lang="it-IT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166 Paesi </a:t>
            </a:r>
            <a:r>
              <a:rPr lang="it-IT" sz="26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coprono il </a:t>
            </a:r>
            <a:r>
              <a:rPr lang="it-IT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 del PIL mondiale</a:t>
            </a:r>
            <a:endParaRPr lang="it-IT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7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A7D5683B-7C74-3CAA-43D5-F5C40354A88D}"/>
              </a:ext>
            </a:extLst>
          </p:cNvPr>
          <p:cNvSpPr/>
          <p:nvPr/>
        </p:nvSpPr>
        <p:spPr>
          <a:xfrm>
            <a:off x="188250" y="2199895"/>
            <a:ext cx="11619440" cy="30528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ab08473878_0_0"/>
          <p:cNvSpPr txBox="1">
            <a:spLocks noGrp="1"/>
          </p:cNvSpPr>
          <p:nvPr>
            <p:ph type="subTitle" idx="1"/>
          </p:nvPr>
        </p:nvSpPr>
        <p:spPr>
          <a:xfrm>
            <a:off x="188250" y="5273493"/>
            <a:ext cx="11619440" cy="13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4013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tabLst>
                <a:tab pos="2419350" algn="l"/>
              </a:tabLst>
            </a:pPr>
            <a:r>
              <a:rPr lang="it-IT" sz="3200" dirty="0">
                <a:solidFill>
                  <a:srgbClr val="EC6A24"/>
                </a:solidFill>
              </a:rPr>
              <a:t>Sito web: 	</a:t>
            </a:r>
            <a:r>
              <a:rPr lang="it-IT" sz="3200" u="sng" dirty="0">
                <a:solidFill>
                  <a:srgbClr val="26296C"/>
                </a:solidFill>
                <a:hlinkClick r:id="rId3"/>
              </a:rPr>
              <a:t>https://www.expoworld.cloud/it/cosa-sono/</a:t>
            </a:r>
            <a:endParaRPr sz="3200" dirty="0">
              <a:solidFill>
                <a:srgbClr val="26296C"/>
              </a:solidFill>
            </a:endParaRPr>
          </a:p>
          <a:p>
            <a:pPr marL="354013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tabLst>
                <a:tab pos="2419350" algn="l"/>
              </a:tabLst>
            </a:pPr>
            <a:r>
              <a:rPr lang="it-IT" sz="3200" dirty="0">
                <a:solidFill>
                  <a:srgbClr val="EC6A24"/>
                </a:solidFill>
              </a:rPr>
              <a:t>Email:	</a:t>
            </a:r>
            <a:r>
              <a:rPr lang="it-IT" sz="3200" u="sng" dirty="0" err="1">
                <a:solidFill>
                  <a:srgbClr val="2629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contact.it@tradetech.cloud</a:t>
            </a:r>
            <a:endParaRPr sz="3200" u="sng" dirty="0">
              <a:solidFill>
                <a:srgbClr val="26296C"/>
              </a:solidFill>
            </a:endParaRPr>
          </a:p>
        </p:txBody>
      </p:sp>
      <p:pic>
        <p:nvPicPr>
          <p:cNvPr id="92" name="Google Shape;92;g2ab08473878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313" y="314416"/>
            <a:ext cx="5711690" cy="163930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ab08473878_0_0"/>
          <p:cNvSpPr txBox="1"/>
          <p:nvPr/>
        </p:nvSpPr>
        <p:spPr>
          <a:xfrm>
            <a:off x="188251" y="3082413"/>
            <a:ext cx="11619440" cy="219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6A24"/>
              </a:buClr>
              <a:buSzPts val="6600"/>
              <a:buNone/>
            </a:pPr>
            <a:r>
              <a:rPr lang="it-IT" sz="4800" b="1" dirty="0">
                <a:solidFill>
                  <a:schemeClr val="tx1"/>
                </a:solidFill>
              </a:rPr>
              <a:t>Micrositi Multilingue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6A24"/>
              </a:buClr>
              <a:buSzPts val="6600"/>
              <a:buNone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Come sbloccare il tuo potenziale internazionale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Iscriviti Oggi!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1C4053-4F4A-3475-D51B-4004116E7E5A}"/>
              </a:ext>
            </a:extLst>
          </p:cNvPr>
          <p:cNvSpPr txBox="1"/>
          <p:nvPr/>
        </p:nvSpPr>
        <p:spPr>
          <a:xfrm>
            <a:off x="384309" y="2381873"/>
            <a:ext cx="113449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Grazie per aver guardato il video TTS: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"/>
    </mc:Choice>
    <mc:Fallback xmlns="">
      <p:transition spd="slow" advTm="11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Micrositi Multilingue - Agenda</a:t>
            </a:r>
            <a:r>
              <a:rPr lang="it-IT" sz="3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A6FFF0-27C5-73F8-174E-9E99EDA2CB6C}"/>
              </a:ext>
            </a:extLst>
          </p:cNvPr>
          <p:cNvSpPr txBox="1"/>
          <p:nvPr/>
        </p:nvSpPr>
        <p:spPr>
          <a:xfrm>
            <a:off x="201561" y="1791150"/>
            <a:ext cx="11783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Micrositi Multilingue: cosa sono?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Come funzionano?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6 vantaggi principali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Configurazione del tuo account Microsito Multilingue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Configurazione del tuo Microsito Multilingue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Perché iscriversi?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Micrositi Multilingue: Cosa Sono</a:t>
            </a:r>
            <a:r>
              <a:rPr lang="it-IT" sz="34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A6FFF0-27C5-73F8-174E-9E99EDA2CB6C}"/>
              </a:ext>
            </a:extLst>
          </p:cNvPr>
          <p:cNvSpPr txBox="1"/>
          <p:nvPr/>
        </p:nvSpPr>
        <p:spPr>
          <a:xfrm>
            <a:off x="201561" y="1791150"/>
            <a:ext cx="117839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r>
              <a:rPr lang="it-IT" sz="32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Micrositi </a:t>
            </a:r>
            <a:r>
              <a:rPr lang="it-IT" sz="32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contengono un profilo condensato degli elementi chiave della tua azienda</a:t>
            </a:r>
            <a:r>
              <a:rPr lang="en-GB" sz="32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r>
              <a:rPr lang="it-IT" sz="32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Micrositi Multilingue</a:t>
            </a:r>
            <a:r>
              <a:rPr lang="it-IT" sz="32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sono semplicemente versioni linguistiche diverse del tuo microsito.</a:t>
            </a:r>
            <a:endParaRPr lang="en-GB" sz="32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ctr" rtl="0" fontAlgn="base">
              <a:spcBef>
                <a:spcPts val="0"/>
              </a:spcBef>
              <a:spcAft>
                <a:spcPts val="0"/>
              </a:spcAft>
            </a:pPr>
            <a:r>
              <a:rPr lang="it-IT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Micrositi Multilingue TTS sono pubblicati in </a:t>
            </a:r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it-IT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lingue</a:t>
            </a:r>
            <a:r>
              <a:rPr lang="en-GB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7102D158-95B4-2DA3-FF14-E6FE16444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0B222A87-3A55-13FB-6FEC-D6E64F598050}"/>
              </a:ext>
            </a:extLst>
          </p:cNvPr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F6FDEF-0951-0E66-61A7-7BDECE806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C63B2D-82F2-182B-CDE3-AED6342CD79C}"/>
              </a:ext>
            </a:extLst>
          </p:cNvPr>
          <p:cNvSpPr txBox="1"/>
          <p:nvPr/>
        </p:nvSpPr>
        <p:spPr>
          <a:xfrm>
            <a:off x="1784555" y="596530"/>
            <a:ext cx="991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Micrositi Multilingue – </a:t>
            </a:r>
            <a:r>
              <a:rPr lang="it-IT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lingue</a:t>
            </a:r>
            <a:endParaRPr lang="it-IT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5710FC-FD3B-A187-A60B-D20E8113C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04" t="15464" r="65748" b="55864"/>
          <a:stretch/>
        </p:blipFill>
        <p:spPr bwMode="auto">
          <a:xfrm>
            <a:off x="2096937" y="1386349"/>
            <a:ext cx="5849521" cy="487512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81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C62A08F2-C713-1217-8496-9E590CE39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2CEA662D-995D-8731-B46B-1B25E12470E6}"/>
              </a:ext>
            </a:extLst>
          </p:cNvPr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19280C-54B9-DEFA-82AE-A702FB07C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2AED0E-2813-158E-1B70-C77F3835F084}"/>
              </a:ext>
            </a:extLst>
          </p:cNvPr>
          <p:cNvSpPr txBox="1"/>
          <p:nvPr/>
        </p:nvSpPr>
        <p:spPr>
          <a:xfrm>
            <a:off x="1784555" y="596530"/>
            <a:ext cx="991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Micrositi Multilingue – Esempio in Lingua Italiana</a:t>
            </a:r>
            <a:endParaRPr lang="it-IT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5925C2-3EF2-0BAD-9D40-4FD85E7494E0}"/>
              </a:ext>
            </a:extLst>
          </p:cNvPr>
          <p:cNvSpPr txBox="1"/>
          <p:nvPr/>
        </p:nvSpPr>
        <p:spPr>
          <a:xfrm>
            <a:off x="1784555" y="1242861"/>
            <a:ext cx="632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https://www.expoworld.cloud/mm/GB/tradetech/IT.html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62DD571-0D74-4F20-A161-BCB4BB7A9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13" t="7731" r="58397" b="54094"/>
          <a:stretch/>
        </p:blipFill>
        <p:spPr bwMode="auto">
          <a:xfrm>
            <a:off x="1784555" y="1647661"/>
            <a:ext cx="7046984" cy="447291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86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Micrositi Multilingue: come funzionano?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CB01E7-92CD-EFF5-377F-C1E2ECC13ED6}"/>
              </a:ext>
            </a:extLst>
          </p:cNvPr>
          <p:cNvSpPr txBox="1"/>
          <p:nvPr/>
        </p:nvSpPr>
        <p:spPr>
          <a:xfrm>
            <a:off x="201561" y="1791150"/>
            <a:ext cx="11783962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fontAlgn="base">
              <a:spcAft>
                <a:spcPts val="1100"/>
              </a:spcAft>
            </a:pPr>
            <a:r>
              <a:rPr lang="it-IT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Micrositi Multilingue lavorano su due livelli:</a:t>
            </a:r>
          </a:p>
          <a:p>
            <a:pPr marL="457200" fontAlgn="base">
              <a:spcAft>
                <a:spcPts val="1100"/>
              </a:spcAft>
            </a:pPr>
            <a:endParaRPr lang="en-GB" b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it-IT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maggior parte delle persone effettua ricerche online nella propria lingua. Il tuo microsito multilingue cattura queste ricerche in lingua straniera per i tuoi prodotti e servizi.</a:t>
            </a:r>
          </a:p>
          <a:p>
            <a:pPr marL="971550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it-IT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potenziali partner possono vedere rapidamente dal contenuto del microsito, nella loro lingua, se ha senso contattarti – e quindi fornire i dettagli su chi e come. </a:t>
            </a:r>
            <a:r>
              <a:rPr 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Puoi anche aggiungere dei link dal tuo sito principale al tuo microsito per ottenere lo stesso vantaggio.</a:t>
            </a:r>
          </a:p>
          <a:p>
            <a:pPr marL="971550" indent="-514350" fontAlgn="base">
              <a:spcAft>
                <a:spcPts val="1100"/>
              </a:spcAft>
              <a:buFont typeface="+mj-lt"/>
              <a:buAutoNum type="arabicPeriod"/>
            </a:pPr>
            <a:endParaRPr lang="en-US" sz="28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Micrositi Multilingue – 5 Vantaggi Principali</a:t>
            </a:r>
            <a:endParaRPr lang="en-US" sz="3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2FCA9F-89E0-A31F-142C-73A0B4E0D755}"/>
              </a:ext>
            </a:extLst>
          </p:cNvPr>
          <p:cNvSpPr txBox="1"/>
          <p:nvPr/>
        </p:nvSpPr>
        <p:spPr>
          <a:xfrm>
            <a:off x="201561" y="1791150"/>
            <a:ext cx="11783962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Pubblicizzi i tuoi prodotti e servizi a livello globale</a:t>
            </a:r>
          </a:p>
          <a:p>
            <a:pPr marL="971550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Vantaggio competitivo</a:t>
            </a:r>
          </a:p>
          <a:p>
            <a:pPr marL="971550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Migliore esperienza utente</a:t>
            </a:r>
          </a:p>
          <a:p>
            <a:pPr marL="971550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Riduci il rischio aziendale</a:t>
            </a:r>
          </a:p>
          <a:p>
            <a:pPr marL="971550" indent="-514350" fontAlgn="base">
              <a:buFont typeface="+mj-lt"/>
              <a:buAutoNum type="arabicPeriod"/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Rappresentano una soluzione a bassissimo costo</a:t>
            </a:r>
          </a:p>
          <a:p>
            <a:pPr marL="987425" fontAlgn="base">
              <a:spcAft>
                <a:spcPts val="1100"/>
              </a:spcAft>
            </a:pPr>
            <a:r>
              <a:rPr lang="it-IT" sz="28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(Meno di 10 centesimi a settimana per lingua)</a:t>
            </a:r>
            <a:endParaRPr lang="en-US" sz="2800" i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A5573B00-89BE-E72D-2B41-C45EDB099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364F2DC0-EF0A-076C-0213-FB03E026EA06}"/>
              </a:ext>
            </a:extLst>
          </p:cNvPr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B0FDC7-CBC8-CF9B-6221-FE1C56BB8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BA4AF3-D353-25D6-7CFB-D09B01ECDB8C}"/>
              </a:ext>
            </a:extLst>
          </p:cNvPr>
          <p:cNvSpPr txBox="1"/>
          <p:nvPr/>
        </p:nvSpPr>
        <p:spPr>
          <a:xfrm>
            <a:off x="1784555" y="596530"/>
            <a:ext cx="998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Impostazione del tuo conto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Microsito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Multilingue</a:t>
            </a:r>
            <a:endParaRPr lang="en-US" sz="36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89E5FE-3919-35E1-20DB-6343F89454FF}"/>
              </a:ext>
            </a:extLst>
          </p:cNvPr>
          <p:cNvSpPr txBox="1"/>
          <p:nvPr/>
        </p:nvSpPr>
        <p:spPr>
          <a:xfrm>
            <a:off x="201561" y="1791150"/>
            <a:ext cx="8558981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fontAlgn="base">
              <a:spcAft>
                <a:spcPts val="1100"/>
              </a:spcAft>
            </a:pPr>
            <a:r>
              <a:rPr lang="en-US" sz="32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Bastano</a:t>
            </a:r>
            <a:r>
              <a:rPr lang="en-US" sz="32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semplici</a:t>
            </a:r>
            <a:r>
              <a:rPr lang="en-US" sz="32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passaggi</a:t>
            </a:r>
            <a:r>
              <a:rPr lang="en-US" sz="32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fontAlgn="base">
              <a:spcAft>
                <a:spcPts val="1100"/>
              </a:spcAft>
            </a:pPr>
            <a:endParaRPr lang="en-US" b="1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2313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Completa i moduli di registrazione e iscrizione</a:t>
            </a:r>
          </a:p>
          <a:p>
            <a:pPr marL="722313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Completa le pagine di configurazione</a:t>
            </a:r>
          </a:p>
          <a:p>
            <a:pPr marL="722313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 clic su "Salva" e "Pubblica"</a:t>
            </a:r>
            <a:endParaRPr lang="it-IT" sz="3200" b="0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AC5FA4-069F-3660-5E84-F8EF008FB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7" y="1450207"/>
            <a:ext cx="2590805" cy="171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C614409-E7FB-AD8E-F199-62B4CE1A1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3" y="4612108"/>
            <a:ext cx="2463779" cy="164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946E16-1316-612C-529B-4415670324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708" y="3295612"/>
            <a:ext cx="2587114" cy="19403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FE25952-88EB-4453-609E-54EB6221038C}"/>
              </a:ext>
            </a:extLst>
          </p:cNvPr>
          <p:cNvSpPr txBox="1"/>
          <p:nvPr/>
        </p:nvSpPr>
        <p:spPr>
          <a:xfrm>
            <a:off x="2428567" y="4858693"/>
            <a:ext cx="6538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L’intelligenza artificiale prende quindi il sopravvento. Il tuo </a:t>
            </a:r>
            <a:r>
              <a:rPr lang="it-IT" sz="28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microsito</a:t>
            </a:r>
            <a:r>
              <a:rPr lang="it-IT" sz="2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multilingue viene tradotto e pubblicato automaticamente.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10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9039906E-8F29-3611-3631-4255BA5C5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5C99D920-1EAE-FF67-E7CA-D316A946A392}"/>
              </a:ext>
            </a:extLst>
          </p:cNvPr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151E887-DE48-D127-E860-A61DC7B1D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7FB242-5F9B-38B0-9F85-555B8E3F0578}"/>
              </a:ext>
            </a:extLst>
          </p:cNvPr>
          <p:cNvSpPr txBox="1"/>
          <p:nvPr/>
        </p:nvSpPr>
        <p:spPr>
          <a:xfrm>
            <a:off x="1784555" y="596530"/>
            <a:ext cx="1002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Configurazione del tuo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Microsito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Multilingue</a:t>
            </a:r>
            <a:endParaRPr lang="en-US" sz="3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AAEA28-62BE-1384-B650-189DAB6AF260}"/>
              </a:ext>
            </a:extLst>
          </p:cNvPr>
          <p:cNvSpPr txBox="1"/>
          <p:nvPr/>
        </p:nvSpPr>
        <p:spPr>
          <a:xfrm>
            <a:off x="201561" y="1791150"/>
            <a:ext cx="11783962" cy="334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algn="l">
              <a:spcAft>
                <a:spcPts val="1400"/>
              </a:spcAft>
            </a:pPr>
            <a:r>
              <a:rPr lang="it-IT" sz="32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Attualmente ci sono 6 sezioni nelle pagine di configurazione:</a:t>
            </a:r>
          </a:p>
          <a:p>
            <a:pPr marL="1076325" indent="-514350" defTabSz="900113">
              <a:buFont typeface="+mj-lt"/>
              <a:buAutoNum type="arabicPeriod"/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Parole Chiave e Frasi</a:t>
            </a:r>
          </a:p>
          <a:p>
            <a:pPr marL="1076325" indent="-514350" defTabSz="900113">
              <a:buFont typeface="+mj-lt"/>
              <a:buAutoNum type="arabicPeriod"/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Profilo di Intestazione</a:t>
            </a:r>
          </a:p>
          <a:p>
            <a:pPr marL="1076325" indent="-514350" defTabSz="900113">
              <a:buFont typeface="+mj-lt"/>
              <a:buAutoNum type="arabicPeriod"/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Profilo Aziendale</a:t>
            </a:r>
          </a:p>
          <a:p>
            <a:pPr marL="1076325" indent="-514350" defTabSz="900113">
              <a:buFont typeface="+mj-lt"/>
              <a:buAutoNum type="arabicPeriod"/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 e Fornitori</a:t>
            </a:r>
          </a:p>
          <a:p>
            <a:pPr marL="1076325" indent="-514350" defTabSz="900113">
              <a:buFont typeface="+mj-lt"/>
              <a:buAutoNum type="arabicPeriod"/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Contatti</a:t>
            </a:r>
          </a:p>
          <a:p>
            <a:pPr marL="1076325" indent="-514350" defTabSz="900113">
              <a:buFont typeface="+mj-lt"/>
              <a:buAutoNum type="arabicPeriod"/>
            </a:pPr>
            <a:r>
              <a:rPr lang="it-IT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Dettagli Registrati</a:t>
            </a:r>
            <a:endParaRPr lang="en-US" sz="2800" b="0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437</Words>
  <Application>Microsoft Office PowerPoint</Application>
  <PresentationFormat>Widescreen</PresentationFormat>
  <Paragraphs>66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Ian Dunning</dc:creator>
  <cp:lastModifiedBy>Ian Dunning</cp:lastModifiedBy>
  <cp:revision>226</cp:revision>
  <dcterms:created xsi:type="dcterms:W3CDTF">2023-09-16T12:05:30Z</dcterms:created>
  <dcterms:modified xsi:type="dcterms:W3CDTF">2024-03-15T13:02:52Z</dcterms:modified>
</cp:coreProperties>
</file>